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24"/>
  </p:notesMasterIdLst>
  <p:handoutMasterIdLst>
    <p:handoutMasterId r:id="rId125"/>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72"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3" r:id="rId116"/>
    <p:sldId id="374" r:id="rId117"/>
    <p:sldId id="375" r:id="rId118"/>
    <p:sldId id="376" r:id="rId119"/>
    <p:sldId id="377" r:id="rId120"/>
    <p:sldId id="378" r:id="rId121"/>
    <p:sldId id="379" r:id="rId122"/>
    <p:sldId id="380" r:id="rId123"/>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2" d="100"/>
          <a:sy n="62" d="100"/>
        </p:scale>
        <p:origin x="-756" y="-78"/>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7/16/2015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7/16/2015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111</a:t>
            </a:fld>
            <a:endParaRPr lang="en-US"/>
          </a:p>
        </p:txBody>
      </p:sp>
    </p:spTree>
    <p:extLst>
      <p:ext uri="{BB962C8B-B14F-4D97-AF65-F5344CB8AC3E}">
        <p14:creationId xmlns:p14="http://schemas.microsoft.com/office/powerpoint/2010/main" val="365287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openui5.hana.ondemand.com/#docs/guide/69d3cbd4150c4ffb884e788f7f60fd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openui5.hana.ondemand.com/#docs/guide/3459c372aaaa4c31ab87bb0e174adcc3.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openui5.hana.ondemand.com/#docs/api/symbols/sap.ui.core.util.MockServer.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ervices.odata.org/v2/Northwind/Northwind.svc/$metadata"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Currently the filter can not take a data bound object as a parameter, but the </a:t>
            </a:r>
            <a:r>
              <a:rPr lang="en-US" dirty="0" err="1" smtClean="0"/>
              <a:t>sap.m</a:t>
            </a:r>
            <a:r>
              <a:rPr lang="en-US" dirty="0" smtClean="0"/>
              <a:t> developing team are working on it so we are looking forward to using the filter with data bound parameters: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
        <p:nvSpPr>
          <p:cNvPr id="5" name="Rectangle 4"/>
          <p:cNvSpPr/>
          <p:nvPr/>
        </p:nvSpPr>
        <p:spPr>
          <a:xfrm>
            <a:off x="2671763" y="2927345"/>
            <a:ext cx="5343525" cy="1708160"/>
          </a:xfrm>
          <a:prstGeom prst="rect">
            <a:avLst/>
          </a:prstGeom>
        </p:spPr>
        <p:txBody>
          <a:bodyPr>
            <a:spAutoFit/>
          </a:bodyPr>
          <a:lstStyle/>
          <a:p>
            <a:r>
              <a:rPr lang="en-US" b="1" dirty="0" err="1"/>
              <a:t>var</a:t>
            </a:r>
            <a:r>
              <a:rPr lang="en-US" dirty="0"/>
              <a:t> </a:t>
            </a:r>
            <a:r>
              <a:rPr lang="en-US" dirty="0" err="1"/>
              <a:t>oFilters</a:t>
            </a:r>
            <a:r>
              <a:rPr lang="en-US" dirty="0"/>
              <a:t> = [</a:t>
            </a:r>
          </a:p>
          <a:p>
            <a:r>
              <a:rPr lang="en-US" dirty="0"/>
              <a:t>		 </a:t>
            </a:r>
            <a:r>
              <a:rPr lang="en-US" b="1" dirty="0"/>
              <a:t>new</a:t>
            </a:r>
            <a:r>
              <a:rPr lang="en-US" dirty="0"/>
              <a:t> </a:t>
            </a:r>
            <a:r>
              <a:rPr lang="en-US" dirty="0" err="1"/>
              <a:t>sap.ui.model.Filter</a:t>
            </a:r>
            <a:r>
              <a:rPr lang="en-US" dirty="0"/>
              <a:t>(</a:t>
            </a:r>
          </a:p>
          <a:p>
            <a:r>
              <a:rPr lang="en-US" dirty="0"/>
              <a:t>			 "</a:t>
            </a:r>
            <a:r>
              <a:rPr lang="en-US" dirty="0" err="1"/>
              <a:t>CategoryID</a:t>
            </a:r>
            <a:r>
              <a:rPr lang="en-US" dirty="0"/>
              <a:t>", "EQ", </a:t>
            </a:r>
            <a:r>
              <a:rPr lang="en-US" dirty="0" smtClean="0"/>
              <a:t>“{selected&gt;</a:t>
            </a:r>
            <a:r>
              <a:rPr lang="en-US" dirty="0" err="1" smtClean="0"/>
              <a:t>CategoryID</a:t>
            </a:r>
            <a:r>
              <a:rPr lang="en-US" dirty="0" smtClean="0"/>
              <a:t>}"</a:t>
            </a:r>
            <a:r>
              <a:rPr lang="en-US" dirty="0"/>
              <a:t>				      </a:t>
            </a:r>
          </a:p>
          <a:p>
            <a:r>
              <a:rPr lang="en-US" dirty="0"/>
              <a:t>  )];</a:t>
            </a:r>
            <a:endParaRPr lang="en-US" dirty="0"/>
          </a:p>
        </p:txBody>
      </p:sp>
    </p:spTree>
    <p:extLst>
      <p:ext uri="{BB962C8B-B14F-4D97-AF65-F5344CB8AC3E}">
        <p14:creationId xmlns:p14="http://schemas.microsoft.com/office/powerpoint/2010/main" val="4214951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spTree>
    <p:extLst>
      <p:ext uri="{BB962C8B-B14F-4D97-AF65-F5344CB8AC3E}">
        <p14:creationId xmlns:p14="http://schemas.microsoft.com/office/powerpoint/2010/main" val="1894333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110</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Data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The information on a Mock Server can </a:t>
            </a:r>
            <a:r>
              <a:rPr lang="en-US" dirty="0"/>
              <a:t>be found at</a:t>
            </a:r>
            <a:r>
              <a:rPr lang="en-US" dirty="0" smtClean="0"/>
              <a:t>: </a:t>
            </a:r>
            <a:r>
              <a:rPr lang="en-US" dirty="0" smtClean="0">
                <a:hlinkClick r:id="rId3"/>
              </a:rPr>
              <a:t>https</a:t>
            </a:r>
            <a:r>
              <a:rPr lang="en-US" dirty="0">
                <a:hlinkClick r:id="rId3"/>
              </a:rPr>
              <a:t>://openui5.hana.ondemand.com/#</a:t>
            </a:r>
            <a:r>
              <a:rPr lang="en-US" dirty="0" smtClean="0">
                <a:hlinkClick r:id="rId3"/>
              </a:rPr>
              <a:t>docs/guide/69d3cbd4150c4ffb884e788f7f60fd93.html</a:t>
            </a:r>
            <a:endParaRPr lang="en-US" dirty="0" smtClean="0"/>
          </a:p>
          <a:p>
            <a:r>
              <a:rPr lang="en-US" dirty="0" smtClean="0"/>
              <a:t>The Mock Server is used to simulate </a:t>
            </a:r>
            <a:r>
              <a:rPr lang="en-US" dirty="0" err="1" smtClean="0"/>
              <a:t>Odata</a:t>
            </a:r>
            <a:r>
              <a:rPr lang="en-US" dirty="0" smtClean="0"/>
              <a:t> backend calls.</a:t>
            </a:r>
          </a:p>
          <a:p>
            <a:r>
              <a:rPr lang="en-US" dirty="0" smtClean="0"/>
              <a:t>The Mock Server will mock the framework for HTTP and HTTPS, this is used to simplify integration testing and decoupling development teams by allowing development against a service that is not complete or unstable.</a:t>
            </a:r>
          </a:p>
          <a:p>
            <a:r>
              <a:rPr lang="en-US" dirty="0" smtClean="0"/>
              <a:t>In openUI5:</a:t>
            </a:r>
          </a:p>
          <a:p>
            <a:pPr lvl="1"/>
            <a:r>
              <a:rPr lang="en-US" dirty="0" err="1" smtClean="0"/>
              <a:t>Odata</a:t>
            </a:r>
            <a:r>
              <a:rPr lang="en-US" dirty="0" smtClean="0"/>
              <a:t> backend calls will be </a:t>
            </a:r>
            <a:r>
              <a:rPr lang="en-US" dirty="0" err="1" smtClean="0"/>
              <a:t>mimiced</a:t>
            </a:r>
            <a:r>
              <a:rPr lang="en-US" dirty="0" smtClean="0"/>
              <a:t>.</a:t>
            </a:r>
          </a:p>
          <a:p>
            <a:pPr lvl="1"/>
            <a:r>
              <a:rPr lang="en-US" dirty="0" smtClean="0"/>
              <a:t>No network connectivity to a host is needed since it is simulating the </a:t>
            </a:r>
            <a:r>
              <a:rPr lang="en-US" dirty="0" err="1" smtClean="0"/>
              <a:t>Odata</a:t>
            </a:r>
            <a:r>
              <a:rPr lang="en-US" dirty="0" smtClean="0"/>
              <a:t> provider and is completely </a:t>
            </a:r>
            <a:r>
              <a:rPr lang="en-US" dirty="0" err="1" smtClean="0"/>
              <a:t>clientbased</a:t>
            </a:r>
            <a:r>
              <a:rPr lang="en-US" dirty="0" smtClean="0"/>
              <a:t>.</a:t>
            </a:r>
          </a:p>
          <a:p>
            <a:pPr lvl="1"/>
            <a:r>
              <a:rPr lang="en-US" dirty="0" smtClean="0"/>
              <a:t>How it works:</a:t>
            </a:r>
          </a:p>
          <a:p>
            <a:pPr lvl="2"/>
            <a:r>
              <a:rPr lang="en-US" dirty="0" smtClean="0"/>
              <a:t>The HTTP calls </a:t>
            </a:r>
            <a:r>
              <a:rPr lang="en-US" dirty="0" err="1" smtClean="0"/>
              <a:t>mde</a:t>
            </a:r>
            <a:r>
              <a:rPr lang="en-US" dirty="0" smtClean="0"/>
              <a:t> to the server will be intercepted.</a:t>
            </a:r>
          </a:p>
          <a:p>
            <a:pPr lvl="2"/>
            <a:r>
              <a:rPr lang="en-US" dirty="0" smtClean="0"/>
              <a:t>A fake output will be provided to the client.</a:t>
            </a:r>
          </a:p>
          <a:p>
            <a:pPr lvl="1"/>
            <a:r>
              <a:rPr lang="en-US" dirty="0" smtClean="0"/>
              <a:t>This will look exactly like the data model we have been using this far and will feel exactly like a real server. We do not have to change the current model we are using.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111</a:t>
            </a:fld>
            <a:endParaRPr lang="en-US"/>
          </a:p>
        </p:txBody>
      </p:sp>
    </p:spTree>
    <p:extLst>
      <p:ext uri="{BB962C8B-B14F-4D97-AF65-F5344CB8AC3E}">
        <p14:creationId xmlns:p14="http://schemas.microsoft.com/office/powerpoint/2010/main" val="3222443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Server Data</a:t>
            </a:r>
            <a:endParaRPr lang="en-US" dirty="0"/>
          </a:p>
        </p:txBody>
      </p:sp>
      <p:sp>
        <p:nvSpPr>
          <p:cNvPr id="3" name="Content Placeholder 2"/>
          <p:cNvSpPr>
            <a:spLocks noGrp="1"/>
          </p:cNvSpPr>
          <p:nvPr>
            <p:ph idx="1"/>
          </p:nvPr>
        </p:nvSpPr>
        <p:spPr/>
        <p:txBody>
          <a:bodyPr/>
          <a:lstStyle/>
          <a:p>
            <a:r>
              <a:rPr lang="en-US" dirty="0" smtClean="0"/>
              <a:t>This mock server will provide mock data as well as mock data.</a:t>
            </a:r>
          </a:p>
          <a:p>
            <a:r>
              <a:rPr lang="en-US" dirty="0" smtClean="0"/>
              <a:t>The features supported by the Mock server </a:t>
            </a:r>
            <a:r>
              <a:rPr lang="en-US" dirty="0"/>
              <a:t>are provided at: </a:t>
            </a:r>
            <a:r>
              <a:rPr lang="en-US" dirty="0">
                <a:hlinkClick r:id="rId2"/>
              </a:rPr>
              <a:t>https://openui5.hana.ondemand.com/#</a:t>
            </a:r>
            <a:r>
              <a:rPr lang="en-US" dirty="0" smtClean="0">
                <a:hlinkClick r:id="rId2"/>
              </a:rPr>
              <a:t>docs/guide/3459c372aaaa4c31ab87bb0e174adcc3.html</a:t>
            </a:r>
            <a:endParaRPr lang="en-US" dirty="0" smtClean="0"/>
          </a:p>
          <a:p>
            <a:r>
              <a:rPr lang="en-US" dirty="0" smtClean="0"/>
              <a:t>Remember that the Mock server only support JSON format for representing the resources it exposes.(collections, entries and links)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71" y="3274256"/>
            <a:ext cx="68103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08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Tutorial 12: Mock Sever in SAPUI5</a:t>
            </a:r>
            <a:endParaRPr lang="en-US" dirty="0"/>
          </a:p>
        </p:txBody>
      </p:sp>
      <p:sp>
        <p:nvSpPr>
          <p:cNvPr id="3" name="Content Placeholder 2"/>
          <p:cNvSpPr>
            <a:spLocks noGrp="1"/>
          </p:cNvSpPr>
          <p:nvPr>
            <p:ph idx="1"/>
          </p:nvPr>
        </p:nvSpPr>
        <p:spPr/>
        <p:txBody>
          <a:bodyPr/>
          <a:lstStyle/>
          <a:p>
            <a:r>
              <a:rPr lang="en-US" dirty="0" smtClean="0"/>
              <a:t>The following is a link to the API reference of the mock server: </a:t>
            </a:r>
            <a:r>
              <a:rPr lang="en-US" dirty="0" smtClean="0">
                <a:hlinkClick r:id="rId2"/>
              </a:rPr>
              <a:t>https</a:t>
            </a:r>
            <a:r>
              <a:rPr lang="en-US" dirty="0">
                <a:hlinkClick r:id="rId2"/>
              </a:rPr>
              <a:t>://openui5.hana.ondemand.com/#</a:t>
            </a:r>
            <a:r>
              <a:rPr lang="en-US" dirty="0" smtClean="0">
                <a:hlinkClick r:id="rId2"/>
              </a:rPr>
              <a:t>docs/api/symbols/sap.ui.core.util.MockServer.html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113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7" y="2557289"/>
            <a:ext cx="72009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368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endParaRPr lang="en-US" dirty="0"/>
          </a:p>
        </p:txBody>
      </p:sp>
      <p:sp>
        <p:nvSpPr>
          <p:cNvPr id="3" name="Content Placeholder 2"/>
          <p:cNvSpPr>
            <a:spLocks noGrp="1"/>
          </p:cNvSpPr>
          <p:nvPr>
            <p:ph idx="1"/>
          </p:nvPr>
        </p:nvSpPr>
        <p:spPr/>
        <p:txBody>
          <a:bodyPr/>
          <a:lstStyle/>
          <a:p>
            <a:r>
              <a:rPr lang="en-US" dirty="0" smtClean="0"/>
              <a:t>To use the mock server, we must include the library to the application.</a:t>
            </a:r>
          </a:p>
          <a:p>
            <a:pPr lvl="1"/>
            <a:r>
              <a:rPr lang="en-US" dirty="0" err="1"/>
              <a:t>jQuery.sap.require</a:t>
            </a:r>
            <a:r>
              <a:rPr lang="en-US" dirty="0"/>
              <a:t>(“</a:t>
            </a:r>
            <a:r>
              <a:rPr lang="en-US" dirty="0" err="1"/>
              <a:t>sap.ui.core.util.MockServer</a:t>
            </a:r>
            <a:r>
              <a:rPr lang="en-US" dirty="0" smtClean="0"/>
              <a:t>”);</a:t>
            </a:r>
          </a:p>
          <a:p>
            <a:r>
              <a:rPr lang="en-US" dirty="0" smtClean="0"/>
              <a:t>The </a:t>
            </a:r>
            <a:r>
              <a:rPr lang="en-US" dirty="0" err="1" smtClean="0"/>
              <a:t>MockServer</a:t>
            </a:r>
            <a:r>
              <a:rPr lang="en-US" dirty="0" smtClean="0"/>
              <a:t> used a metadata XML file to guide the application to the data tables.</a:t>
            </a:r>
          </a:p>
          <a:p>
            <a:pPr lvl="1"/>
            <a:r>
              <a:rPr lang="en-US" dirty="0" smtClean="0"/>
              <a:t>To get the metadata file, the basic </a:t>
            </a:r>
            <a:r>
              <a:rPr lang="en-US" dirty="0" err="1" smtClean="0"/>
              <a:t>Odata</a:t>
            </a:r>
            <a:r>
              <a:rPr lang="en-US" dirty="0" smtClean="0"/>
              <a:t> protocol can be used by extending the </a:t>
            </a:r>
            <a:r>
              <a:rPr lang="en-US" dirty="0" err="1" smtClean="0"/>
              <a:t>url</a:t>
            </a:r>
            <a:r>
              <a:rPr lang="en-US" dirty="0" smtClean="0"/>
              <a:t> of the </a:t>
            </a:r>
            <a:r>
              <a:rPr lang="en-US" dirty="0" err="1" smtClean="0"/>
              <a:t>webdata</a:t>
            </a:r>
            <a:r>
              <a:rPr lang="en-US" dirty="0" smtClean="0"/>
              <a:t> with /$metadata.</a:t>
            </a:r>
          </a:p>
          <a:p>
            <a:pPr lvl="1"/>
            <a:r>
              <a:rPr lang="en-US" dirty="0" smtClean="0"/>
              <a:t>Example url: </a:t>
            </a:r>
            <a:r>
              <a:rPr lang="en-US" u="sng" dirty="0">
                <a:hlinkClick r:id="rId2"/>
              </a:rPr>
              <a:t>http://services.odata.org/v2/Northwind/Northwind.svc/$metadata</a:t>
            </a:r>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114</a:t>
            </a:fld>
            <a:endParaRPr lang="en-US"/>
          </a:p>
        </p:txBody>
      </p:sp>
      <p:pic>
        <p:nvPicPr>
          <p:cNvPr id="5" name="Picture 4"/>
          <p:cNvPicPr/>
          <p:nvPr/>
        </p:nvPicPr>
        <p:blipFill rotWithShape="1">
          <a:blip r:embed="rId3"/>
          <a:srcRect t="9876" r="34275" b="33180"/>
          <a:stretch/>
        </p:blipFill>
        <p:spPr>
          <a:xfrm>
            <a:off x="1599903" y="3421385"/>
            <a:ext cx="5256584" cy="2952328"/>
          </a:xfrm>
          <a:prstGeom prst="rect">
            <a:avLst/>
          </a:prstGeom>
        </p:spPr>
      </p:pic>
    </p:spTree>
    <p:extLst>
      <p:ext uri="{BB962C8B-B14F-4D97-AF65-F5344CB8AC3E}">
        <p14:creationId xmlns:p14="http://schemas.microsoft.com/office/powerpoint/2010/main" val="3278019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r>
              <a:rPr lang="en-US" dirty="0" smtClean="0"/>
              <a:t>: </a:t>
            </a:r>
            <a:r>
              <a:rPr lang="en-US" dirty="0" err="1" smtClean="0"/>
              <a:t>MockData</a:t>
            </a:r>
            <a:endParaRPr lang="en-US" dirty="0"/>
          </a:p>
        </p:txBody>
      </p:sp>
      <p:sp>
        <p:nvSpPr>
          <p:cNvPr id="3" name="Content Placeholder 2"/>
          <p:cNvSpPr>
            <a:spLocks noGrp="1"/>
          </p:cNvSpPr>
          <p:nvPr>
            <p:ph idx="1"/>
          </p:nvPr>
        </p:nvSpPr>
        <p:spPr/>
        <p:txBody>
          <a:bodyPr/>
          <a:lstStyle/>
          <a:p>
            <a:r>
              <a:rPr lang="en-US" dirty="0" smtClean="0"/>
              <a:t>The Mock data used by the mock server are stored in a JSON file in JSON format, to get a data table in JSON format the extension ?$format=</a:t>
            </a:r>
            <a:r>
              <a:rPr lang="en-US" dirty="0" err="1" smtClean="0"/>
              <a:t>json</a:t>
            </a:r>
            <a:r>
              <a:rPr lang="en-US" dirty="0" smtClean="0"/>
              <a:t>.</a:t>
            </a:r>
          </a:p>
          <a:p>
            <a:r>
              <a:rPr lang="en-US" dirty="0" smtClean="0"/>
              <a:t>Use postman –</a:t>
            </a:r>
            <a:r>
              <a:rPr lang="en-US" dirty="0" err="1" smtClean="0"/>
              <a:t>RestClient</a:t>
            </a:r>
            <a:r>
              <a:rPr lang="en-US" dirty="0" smtClean="0"/>
              <a:t> and Sublime Text to Complete these tasks described in the tutorial.</a:t>
            </a:r>
          </a:p>
          <a:p>
            <a:r>
              <a:rPr lang="en-US" dirty="0" smtClean="0"/>
              <a:t>The data model should point to the file that contains the mock data and metadata file</a:t>
            </a:r>
          </a:p>
          <a:p>
            <a:endParaRPr lang="en-US" dirty="0"/>
          </a:p>
          <a:p>
            <a:endParaRPr lang="en-US" dirty="0" smtClean="0"/>
          </a:p>
          <a:p>
            <a:endParaRPr lang="en-US" dirty="0"/>
          </a:p>
          <a:p>
            <a:r>
              <a:rPr lang="en-US" dirty="0" smtClean="0"/>
              <a:t>You can set the </a:t>
            </a:r>
            <a:r>
              <a:rPr lang="en-US" dirty="0" err="1" smtClean="0"/>
              <a:t>MockServer</a:t>
            </a:r>
            <a:r>
              <a:rPr lang="en-US" dirty="0" smtClean="0"/>
              <a:t> to generate false data by setting </a:t>
            </a:r>
            <a:r>
              <a:rPr lang="en-US" dirty="0" err="1" smtClean="0"/>
              <a:t>bGenerateMissingMockdata</a:t>
            </a:r>
            <a:r>
              <a:rPr lang="en-US" dirty="0" smtClean="0"/>
              <a:t> to true.</a:t>
            </a:r>
          </a:p>
          <a:p>
            <a:r>
              <a:rPr lang="en-US" dirty="0" smtClean="0"/>
              <a:t>Remember to still use proxy/ as a prefix to you URL in order for the model to perform a get method when creating the model.</a:t>
            </a:r>
          </a:p>
          <a:p>
            <a:r>
              <a:rPr lang="en-US" dirty="0" smtClean="0"/>
              <a:t>Using the Mock Data further on is exactly the same as using the real data, thus no further changes has to be made. Remember the mock server is only for developing and debugging purposes.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133353"/>
            <a:ext cx="659181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87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Create entry: Dialog</a:t>
            </a:r>
            <a:endParaRPr lang="en-US" dirty="0"/>
          </a:p>
        </p:txBody>
      </p:sp>
      <p:sp>
        <p:nvSpPr>
          <p:cNvPr id="3" name="Content Placeholder 2"/>
          <p:cNvSpPr>
            <a:spLocks noGrp="1"/>
          </p:cNvSpPr>
          <p:nvPr>
            <p:ph idx="1"/>
          </p:nvPr>
        </p:nvSpPr>
        <p:spPr/>
        <p:txBody>
          <a:bodyPr/>
          <a:lstStyle/>
          <a:p>
            <a:r>
              <a:rPr lang="en-US" dirty="0" smtClean="0"/>
              <a:t>In tutorial 13 we want to create a new entry in the products table, remember the changes will only be made in the mock server and will not reflect in the actual data.</a:t>
            </a:r>
          </a:p>
          <a:p>
            <a:r>
              <a:rPr lang="en-US" dirty="0" smtClean="0"/>
              <a:t>In this tutorial you will be introduced to an element called the Dialog.</a:t>
            </a:r>
          </a:p>
          <a:p>
            <a:r>
              <a:rPr lang="en-US" dirty="0" smtClean="0"/>
              <a:t>We can use the </a:t>
            </a:r>
            <a:r>
              <a:rPr lang="en-US" dirty="0" err="1" smtClean="0"/>
              <a:t>createEntry</a:t>
            </a:r>
            <a:r>
              <a:rPr lang="en-US" dirty="0" smtClean="0"/>
              <a:t> method as well but for this course we will stick to the basic CRUD methods: create, remove, update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116</a:t>
            </a:fld>
            <a:endParaRPr lang="en-US"/>
          </a:p>
        </p:txBody>
      </p:sp>
      <p:pic>
        <p:nvPicPr>
          <p:cNvPr id="5" name="Picture 4"/>
          <p:cNvPicPr/>
          <p:nvPr/>
        </p:nvPicPr>
        <p:blipFill>
          <a:blip r:embed="rId2"/>
          <a:stretch>
            <a:fillRect/>
          </a:stretch>
        </p:blipFill>
        <p:spPr>
          <a:xfrm>
            <a:off x="1047126" y="3061345"/>
            <a:ext cx="5943600" cy="3691880"/>
          </a:xfrm>
          <a:prstGeom prst="rect">
            <a:avLst/>
          </a:prstGeom>
        </p:spPr>
      </p:pic>
    </p:spTree>
    <p:extLst>
      <p:ext uri="{BB962C8B-B14F-4D97-AF65-F5344CB8AC3E}">
        <p14:creationId xmlns:p14="http://schemas.microsoft.com/office/powerpoint/2010/main" val="39574581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a:t>
            </a:r>
            <a:r>
              <a:rPr lang="en-US" dirty="0" err="1" smtClean="0"/>
              <a:t>Entry:Dialog</a:t>
            </a:r>
            <a:endParaRPr lang="en-US" dirty="0"/>
          </a:p>
        </p:txBody>
      </p:sp>
      <p:sp>
        <p:nvSpPr>
          <p:cNvPr id="3" name="Content Placeholder 2"/>
          <p:cNvSpPr>
            <a:spLocks noGrp="1"/>
          </p:cNvSpPr>
          <p:nvPr>
            <p:ph idx="1"/>
          </p:nvPr>
        </p:nvSpPr>
        <p:spPr/>
        <p:txBody>
          <a:bodyPr/>
          <a:lstStyle/>
          <a:p>
            <a:r>
              <a:rPr lang="en-US" dirty="0" smtClean="0"/>
              <a:t>The dialog is a temporary construct and will be created every time it is called along with all the elements it contains.</a:t>
            </a:r>
          </a:p>
          <a:p>
            <a:r>
              <a:rPr lang="en-US" dirty="0" smtClean="0"/>
              <a:t>Because of the reason mentioned above the application will throw an error if the dialog is called twice, this is because the dialog and the elements it contains are already created and the new dialog will seem like a duplicate. Thus the Dialog and all the elements should be completely destroyed after it has been used.</a:t>
            </a:r>
          </a:p>
          <a:p>
            <a:pPr marL="0" indent="0">
              <a:buNone/>
            </a:pPr>
            <a:r>
              <a:rPr lang="en-US" dirty="0"/>
              <a:t>	</a:t>
            </a:r>
            <a:r>
              <a:rPr lang="en-US" dirty="0" err="1"/>
              <a:t>sap.ui.getCore</a:t>
            </a:r>
            <a:r>
              <a:rPr lang="en-US" dirty="0"/>
              <a:t>().</a:t>
            </a:r>
            <a:r>
              <a:rPr lang="en-US" dirty="0" err="1"/>
              <a:t>byId</a:t>
            </a:r>
            <a:r>
              <a:rPr lang="en-US" dirty="0"/>
              <a:t>("</a:t>
            </a:r>
            <a:r>
              <a:rPr lang="en-US" dirty="0" err="1"/>
              <a:t>CreateE</a:t>
            </a:r>
            <a:r>
              <a:rPr lang="en-US" dirty="0"/>
              <a:t>").destroy</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117</a:t>
            </a:fld>
            <a:endParaRPr lang="en-US"/>
          </a:p>
        </p:txBody>
      </p:sp>
      <p:sp>
        <p:nvSpPr>
          <p:cNvPr id="5" name="Rectangle 4"/>
          <p:cNvSpPr/>
          <p:nvPr/>
        </p:nvSpPr>
        <p:spPr>
          <a:xfrm>
            <a:off x="951831" y="3565401"/>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new entry</a:t>
            </a:r>
            <a:endParaRPr lang="en-US" dirty="0"/>
          </a:p>
        </p:txBody>
      </p:sp>
      <p:sp>
        <p:nvSpPr>
          <p:cNvPr id="6" name="Rectangle 5"/>
          <p:cNvSpPr/>
          <p:nvPr/>
        </p:nvSpPr>
        <p:spPr>
          <a:xfrm>
            <a:off x="3544119" y="3565401"/>
            <a:ext cx="253717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Dialog</a:t>
            </a:r>
          </a:p>
          <a:p>
            <a:pPr algn="ctr"/>
            <a:r>
              <a:rPr lang="en-US" dirty="0" err="1">
                <a:latin typeface="Microsoft Yi Baiti" pitchFamily="66" charset="0"/>
                <a:ea typeface="Microsoft Yi Baiti" pitchFamily="66" charset="0"/>
              </a:rPr>
              <a:t>s</a:t>
            </a:r>
            <a:r>
              <a:rPr lang="en-US" dirty="0" err="1" smtClean="0">
                <a:latin typeface="Microsoft Yi Baiti" pitchFamily="66" charset="0"/>
                <a:ea typeface="Microsoft Yi Baiti" pitchFamily="66" charset="0"/>
              </a:rPr>
              <a:t>ap.m.Dialog</a:t>
            </a:r>
            <a:r>
              <a:rPr lang="en-US" dirty="0" smtClean="0">
                <a:latin typeface="Microsoft Yi Baiti" pitchFamily="66" charset="0"/>
                <a:ea typeface="Microsoft Yi Baiti" pitchFamily="66" charset="0"/>
              </a:rPr>
              <a:t>(‘id’,{})</a:t>
            </a:r>
            <a:endParaRPr lang="en-US" dirty="0">
              <a:latin typeface="Microsoft Yi Baiti" pitchFamily="66" charset="0"/>
              <a:ea typeface="Microsoft Yi Baiti" pitchFamily="66" charset="0"/>
            </a:endParaRPr>
          </a:p>
        </p:txBody>
      </p:sp>
      <p:cxnSp>
        <p:nvCxnSpPr>
          <p:cNvPr id="8" name="Straight Arrow Connector 7"/>
          <p:cNvCxnSpPr>
            <a:stCxn id="6" idx="1"/>
            <a:endCxn id="6" idx="1"/>
          </p:cNvCxnSpPr>
          <p:nvPr/>
        </p:nvCxnSpPr>
        <p:spPr>
          <a:xfrm>
            <a:off x="3544119" y="3889437"/>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3"/>
            <a:endCxn id="6" idx="1"/>
          </p:cNvCxnSpPr>
          <p:nvPr/>
        </p:nvCxnSpPr>
        <p:spPr>
          <a:xfrm>
            <a:off x="2536007" y="3889437"/>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360543" y="3565401"/>
            <a:ext cx="244827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User edits contents of dialog</a:t>
            </a:r>
            <a:endParaRPr lang="en-US" dirty="0"/>
          </a:p>
        </p:txBody>
      </p:sp>
      <p:cxnSp>
        <p:nvCxnSpPr>
          <p:cNvPr id="13" name="Straight Arrow Connector 12"/>
          <p:cNvCxnSpPr>
            <a:stCxn id="6" idx="3"/>
            <a:endCxn id="11" idx="1"/>
          </p:cNvCxnSpPr>
          <p:nvPr/>
        </p:nvCxnSpPr>
        <p:spPr>
          <a:xfrm>
            <a:off x="6081289" y="3889437"/>
            <a:ext cx="12792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360543" y="4717529"/>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Cancel</a:t>
            </a:r>
            <a:endParaRPr lang="en-US" dirty="0"/>
          </a:p>
        </p:txBody>
      </p:sp>
      <p:sp>
        <p:nvSpPr>
          <p:cNvPr id="20" name="Rectangle 19"/>
          <p:cNvSpPr/>
          <p:nvPr/>
        </p:nvSpPr>
        <p:spPr>
          <a:xfrm>
            <a:off x="8440663" y="5669602"/>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Submit</a:t>
            </a:r>
            <a:endParaRPr lang="en-US" dirty="0"/>
          </a:p>
        </p:txBody>
      </p:sp>
      <p:cxnSp>
        <p:nvCxnSpPr>
          <p:cNvPr id="22" name="Straight Arrow Connector 21"/>
          <p:cNvCxnSpPr/>
          <p:nvPr/>
        </p:nvCxnSpPr>
        <p:spPr>
          <a:xfrm>
            <a:off x="786459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9448775" y="4213473"/>
            <a:ext cx="0" cy="1440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632351" y="5669602"/>
            <a:ext cx="2152223"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Get content of Dialog</a:t>
            </a:r>
            <a:endParaRPr lang="en-US" dirty="0"/>
          </a:p>
        </p:txBody>
      </p:sp>
      <p:sp>
        <p:nvSpPr>
          <p:cNvPr id="26" name="TextBox 25"/>
          <p:cNvSpPr txBox="1"/>
          <p:nvPr/>
        </p:nvSpPr>
        <p:spPr>
          <a:xfrm>
            <a:off x="6321117" y="3446696"/>
            <a:ext cx="779381" cy="415498"/>
          </a:xfrm>
          <a:prstGeom prst="rect">
            <a:avLst/>
          </a:prstGeom>
          <a:noFill/>
        </p:spPr>
        <p:txBody>
          <a:bodyPr wrap="none" rtlCol="0">
            <a:spAutoFit/>
          </a:bodyPr>
          <a:lstStyle/>
          <a:p>
            <a:r>
              <a:rPr lang="en-US" dirty="0" smtClean="0"/>
              <a:t>Open</a:t>
            </a:r>
            <a:endParaRPr lang="en-US" dirty="0"/>
          </a:p>
        </p:txBody>
      </p:sp>
      <p:cxnSp>
        <p:nvCxnSpPr>
          <p:cNvPr id="28" name="Straight Arrow Connector 27"/>
          <p:cNvCxnSpPr>
            <a:stCxn id="20" idx="1"/>
            <a:endCxn id="25" idx="3"/>
          </p:cNvCxnSpPr>
          <p:nvPr/>
        </p:nvCxnSpPr>
        <p:spPr>
          <a:xfrm flipH="1">
            <a:off x="7784574" y="5993638"/>
            <a:ext cx="656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84079" y="5669602"/>
            <a:ext cx="2016224"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entry in model</a:t>
            </a:r>
            <a:endParaRPr lang="en-US" dirty="0"/>
          </a:p>
        </p:txBody>
      </p:sp>
      <p:cxnSp>
        <p:nvCxnSpPr>
          <p:cNvPr id="31" name="Straight Arrow Connector 30"/>
          <p:cNvCxnSpPr>
            <a:stCxn id="25" idx="1"/>
            <a:endCxn id="29" idx="3"/>
          </p:cNvCxnSpPr>
          <p:nvPr/>
        </p:nvCxnSpPr>
        <p:spPr>
          <a:xfrm flipH="1">
            <a:off x="5200303" y="5993638"/>
            <a:ext cx="4320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951831" y="5669924"/>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Close Dialog</a:t>
            </a:r>
            <a:endParaRPr lang="en-US" dirty="0"/>
          </a:p>
        </p:txBody>
      </p:sp>
      <p:cxnSp>
        <p:nvCxnSpPr>
          <p:cNvPr id="34" name="Straight Arrow Connector 33"/>
          <p:cNvCxnSpPr>
            <a:stCxn id="29" idx="1"/>
            <a:endCxn id="32" idx="3"/>
          </p:cNvCxnSpPr>
          <p:nvPr/>
        </p:nvCxnSpPr>
        <p:spPr>
          <a:xfrm flipH="1">
            <a:off x="2536007" y="5993638"/>
            <a:ext cx="648072" cy="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51831" y="4717529"/>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Destroy Element</a:t>
            </a:r>
            <a:endParaRPr lang="en-US" dirty="0"/>
          </a:p>
        </p:txBody>
      </p:sp>
      <p:cxnSp>
        <p:nvCxnSpPr>
          <p:cNvPr id="39" name="Straight Arrow Connector 38"/>
          <p:cNvCxnSpPr>
            <a:stCxn id="32" idx="0"/>
            <a:endCxn id="37" idx="2"/>
          </p:cNvCxnSpPr>
          <p:nvPr/>
        </p:nvCxnSpPr>
        <p:spPr>
          <a:xfrm flipV="1">
            <a:off x="1743919" y="5365601"/>
            <a:ext cx="0" cy="304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5" idx="2"/>
          </p:cNvCxnSpPr>
          <p:nvPr/>
        </p:nvCxnSpPr>
        <p:spPr>
          <a:xfrm flipV="1">
            <a:off x="174391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19" idx="1"/>
          </p:cNvCxnSpPr>
          <p:nvPr/>
        </p:nvCxnSpPr>
        <p:spPr>
          <a:xfrm rot="10800000" flipV="1">
            <a:off x="2824039" y="5041564"/>
            <a:ext cx="4536504" cy="958899"/>
          </a:xfrm>
          <a:prstGeom prst="bentConnector3">
            <a:avLst>
              <a:gd name="adj1" fmla="val 10005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22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ppt_x"/>
                                          </p:val>
                                        </p:tav>
                                        <p:tav tm="100000">
                                          <p:val>
                                            <p:strVal val="#ppt_x"/>
                                          </p:val>
                                        </p:tav>
                                      </p:tavLst>
                                    </p:anim>
                                    <p:anim calcmode="lin" valueType="num">
                                      <p:cBhvr additive="base">
                                        <p:cTn id="8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9" grpId="0" animBg="1"/>
      <p:bldP spid="20" grpId="0" animBg="1"/>
      <p:bldP spid="25" grpId="0" animBg="1"/>
      <p:bldP spid="26" grpId="0"/>
      <p:bldP spid="29" grpId="0" animBg="1"/>
      <p:bldP spid="32"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Input</a:t>
            </a:r>
            <a:endParaRPr lang="en-US" dirty="0"/>
          </a:p>
        </p:txBody>
      </p:sp>
      <p:sp>
        <p:nvSpPr>
          <p:cNvPr id="3" name="Content Placeholder 2"/>
          <p:cNvSpPr>
            <a:spLocks noGrp="1"/>
          </p:cNvSpPr>
          <p:nvPr>
            <p:ph idx="1"/>
          </p:nvPr>
        </p:nvSpPr>
        <p:spPr/>
        <p:txBody>
          <a:bodyPr/>
          <a:lstStyle/>
          <a:p>
            <a:r>
              <a:rPr lang="en-US" dirty="0" smtClean="0"/>
              <a:t>Again we are emphasizing the importance of familiarizing yourself with the </a:t>
            </a:r>
            <a:r>
              <a:rPr lang="en-US" dirty="0" err="1" smtClean="0"/>
              <a:t>Demokit</a:t>
            </a:r>
            <a:r>
              <a:rPr lang="en-US" dirty="0" smtClean="0"/>
              <a:t> and how to use it.</a:t>
            </a:r>
          </a:p>
          <a:p>
            <a:r>
              <a:rPr lang="en-US" dirty="0" smtClean="0"/>
              <a:t>It is very important that you carefully choose the  UNIQUE ids of the input elements.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194" y="2413273"/>
            <a:ext cx="37433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205706" y="2413274"/>
            <a:ext cx="4138613" cy="3816424"/>
          </a:xfrm>
          <a:prstGeom prst="rect">
            <a:avLst/>
          </a:prstGeom>
        </p:spPr>
      </p:pic>
    </p:spTree>
    <p:extLst>
      <p:ext uri="{BB962C8B-B14F-4D97-AF65-F5344CB8AC3E}">
        <p14:creationId xmlns:p14="http://schemas.microsoft.com/office/powerpoint/2010/main" val="4046100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Submit</a:t>
            </a:r>
            <a:endParaRPr lang="en-US" dirty="0"/>
          </a:p>
        </p:txBody>
      </p:sp>
      <p:sp>
        <p:nvSpPr>
          <p:cNvPr id="3" name="Content Placeholder 2"/>
          <p:cNvSpPr>
            <a:spLocks noGrp="1"/>
          </p:cNvSpPr>
          <p:nvPr>
            <p:ph idx="1"/>
          </p:nvPr>
        </p:nvSpPr>
        <p:spPr/>
        <p:txBody>
          <a:bodyPr/>
          <a:lstStyle/>
          <a:p>
            <a:r>
              <a:rPr lang="en-US" dirty="0" smtClean="0"/>
              <a:t>See how the ids chosen when creating the Input fields are very important since you will be using them again and the eclipse program will not correct them or recognize the error.</a:t>
            </a:r>
          </a:p>
          <a:p>
            <a:endParaRPr lang="en-US" dirty="0" smtClean="0"/>
          </a:p>
          <a:p>
            <a:endParaRPr lang="en-US" dirty="0"/>
          </a:p>
          <a:p>
            <a:endParaRPr lang="en-US" dirty="0" smtClean="0"/>
          </a:p>
          <a:p>
            <a:r>
              <a:rPr lang="en-US" dirty="0" smtClean="0"/>
              <a:t>For creating a new entry you should only provide the path to the table as well as the element to be added:</a:t>
            </a:r>
          </a:p>
          <a:p>
            <a:r>
              <a:rPr lang="en-US" dirty="0" err="1"/>
              <a:t>sap.ui.getCore</a:t>
            </a:r>
            <a:r>
              <a:rPr lang="en-US" dirty="0"/>
              <a:t>().</a:t>
            </a:r>
            <a:r>
              <a:rPr lang="en-US" dirty="0" err="1"/>
              <a:t>getModel</a:t>
            </a:r>
            <a:r>
              <a:rPr lang="en-US" dirty="0"/>
              <a:t>('data1').create('/Products', </a:t>
            </a:r>
            <a:r>
              <a:rPr lang="en-US" dirty="0" err="1"/>
              <a:t>newEntry</a:t>
            </a:r>
            <a:r>
              <a:rPr lang="en-US" dirty="0"/>
              <a:t>);</a:t>
            </a:r>
          </a:p>
          <a:p>
            <a:r>
              <a:rPr lang="en-US" dirty="0" smtClean="0"/>
              <a:t>To see the changes, the data model should be refreshed using .refresh().</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060" y="2197249"/>
            <a:ext cx="6158826" cy="102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59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14: Delete record</a:t>
            </a:r>
            <a:endParaRPr lang="en-US" dirty="0"/>
          </a:p>
        </p:txBody>
      </p:sp>
      <p:sp>
        <p:nvSpPr>
          <p:cNvPr id="3" name="Content Placeholder 2"/>
          <p:cNvSpPr>
            <a:spLocks noGrp="1"/>
          </p:cNvSpPr>
          <p:nvPr>
            <p:ph idx="1"/>
          </p:nvPr>
        </p:nvSpPr>
        <p:spPr/>
        <p:txBody>
          <a:bodyPr/>
          <a:lstStyle/>
          <a:p>
            <a:r>
              <a:rPr lang="en-US" dirty="0" smtClean="0"/>
              <a:t>A lot of the code that you have used for creating a new entry can be copied into the delete function, this way you can avoid spelling ids wrong.</a:t>
            </a:r>
          </a:p>
          <a:p>
            <a:r>
              <a:rPr lang="en-US" dirty="0" smtClean="0"/>
              <a:t>To retrieve the item being selected, the inspection method can be used.</a:t>
            </a:r>
          </a:p>
          <a:p>
            <a:pPr marL="1042988" lvl="2" indent="0">
              <a:buNone/>
            </a:pPr>
            <a:r>
              <a:rPr lang="en-US" dirty="0"/>
              <a:t> </a:t>
            </a:r>
            <a:r>
              <a:rPr lang="en-US" b="1"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name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byId</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Productslist</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getSelectedItem</a:t>
            </a:r>
            <a:r>
              <a:rPr lang="en-US" dirty="0">
                <a:latin typeface="Microsoft Yi Baiti" pitchFamily="66" charset="0"/>
                <a:ea typeface="Microsoft Yi Baiti" pitchFamily="66" charset="0"/>
              </a:rPr>
              <a:t>();</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path1 = name.oBindingContexts.data1.sPath;</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item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getModel</a:t>
            </a:r>
            <a:r>
              <a:rPr lang="en-US" dirty="0">
                <a:latin typeface="Microsoft Yi Baiti" pitchFamily="66" charset="0"/>
                <a:ea typeface="Microsoft Yi Baiti" pitchFamily="66" charset="0"/>
              </a:rPr>
              <a:t>('data1').</a:t>
            </a:r>
            <a:r>
              <a:rPr lang="en-US" dirty="0" err="1">
                <a:latin typeface="Microsoft Yi Baiti" pitchFamily="66" charset="0"/>
                <a:ea typeface="Microsoft Yi Baiti" pitchFamily="66" charset="0"/>
              </a:rPr>
              <a:t>getProperty</a:t>
            </a:r>
            <a:r>
              <a:rPr lang="en-US" dirty="0">
                <a:latin typeface="Microsoft Yi Baiti" pitchFamily="66" charset="0"/>
                <a:ea typeface="Microsoft Yi Baiti" pitchFamily="66" charset="0"/>
              </a:rPr>
              <a:t>(path1);</a:t>
            </a:r>
            <a:endParaRPr lang="en-US" sz="2800" dirty="0">
              <a:latin typeface="Microsoft Yi Baiti" pitchFamily="66" charset="0"/>
              <a:ea typeface="Microsoft Yi Baiti" pitchFamily="66" charset="0"/>
            </a:endParaRPr>
          </a:p>
          <a:p>
            <a:pPr lvl="1"/>
            <a:r>
              <a:rPr lang="en-US" dirty="0" smtClean="0"/>
              <a:t>The inspection method requires that you print the element out to the console and expanding the structure to get the path to the specific property</a:t>
            </a:r>
            <a:endParaRPr lang="en-US" dirty="0"/>
          </a:p>
          <a:p>
            <a:r>
              <a:rPr lang="en-US" dirty="0" smtClean="0"/>
              <a:t>To delete a record you should provide the path to the item. </a:t>
            </a:r>
            <a:r>
              <a:rPr lang="en-US" dirty="0" err="1" smtClean="0"/>
              <a:t>Eg</a:t>
            </a:r>
            <a:r>
              <a:rPr lang="en-US" dirty="0" smtClean="0"/>
              <a:t> : /Products(8)</a:t>
            </a:r>
          </a:p>
          <a:p>
            <a:r>
              <a:rPr lang="en-US" dirty="0" smtClean="0"/>
              <a:t>The remove function will be used.</a:t>
            </a:r>
          </a:p>
          <a:p>
            <a:r>
              <a:rPr lang="en-US" dirty="0" smtClean="0"/>
              <a:t>Remember to destroy the </a:t>
            </a:r>
            <a:r>
              <a:rPr lang="en-US" dirty="0" err="1" smtClean="0"/>
              <a:t>deletedialog</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295" y="4429497"/>
            <a:ext cx="4968552" cy="209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4230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a:t>
            </a:r>
            <a:r>
              <a:rPr lang="en-US" smtClean="0"/>
              <a:t>: Update</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121</a:t>
            </a:fld>
            <a:endParaRPr lang="en-US"/>
          </a:p>
        </p:txBody>
      </p:sp>
    </p:spTree>
    <p:extLst>
      <p:ext uri="{BB962C8B-B14F-4D97-AF65-F5344CB8AC3E}">
        <p14:creationId xmlns:p14="http://schemas.microsoft.com/office/powerpoint/2010/main" val="4010756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 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r:embed="rId2"/>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Inspecting elements in the console</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4238</TotalTime>
  <Words>8265</Words>
  <Application>Microsoft Office PowerPoint</Application>
  <PresentationFormat>Custom</PresentationFormat>
  <Paragraphs>1534</Paragraphs>
  <Slides>122</Slides>
  <Notes>5</Notes>
  <HiddenSlides>0</HiddenSlides>
  <MMClips>0</MMClips>
  <ScaleCrop>false</ScaleCrop>
  <HeadingPairs>
    <vt:vector size="6" baseType="variant">
      <vt:variant>
        <vt:lpstr>Theme</vt:lpstr>
      </vt:variant>
      <vt:variant>
        <vt:i4>1</vt:i4>
      </vt:variant>
      <vt:variant>
        <vt:lpstr>Slide Titles</vt:lpstr>
      </vt:variant>
      <vt:variant>
        <vt:i4>122</vt:i4>
      </vt:variant>
      <vt:variant>
        <vt:lpstr>Custom Shows</vt:lpstr>
      </vt:variant>
      <vt:variant>
        <vt:i4>1</vt:i4>
      </vt:variant>
    </vt:vector>
  </HeadingPairs>
  <TitlesOfParts>
    <vt:vector size="124"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Inspecting elements in the console</vt:lpstr>
      <vt:lpstr>Tutorial 8: task 3: Getting the item from the path</vt:lpstr>
      <vt:lpstr>Tutorial 9: Add a page, navigation</vt:lpstr>
      <vt:lpstr>Tutorial 9: Task 2: navigation</vt:lpstr>
      <vt:lpstr>Tutorial 10: filters</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Mock Data Server</vt:lpstr>
      <vt:lpstr>Mock Server Data</vt:lpstr>
      <vt:lpstr> Tutorial 12: Mock Sever in SAPUI5</vt:lpstr>
      <vt:lpstr>Tutorial 12: MockServer</vt:lpstr>
      <vt:lpstr>Tutorial 12: MockServer: MockData</vt:lpstr>
      <vt:lpstr>Tutorial 13: Create entry: Dialog</vt:lpstr>
      <vt:lpstr>Tutorial 13: Add Entry:Dialog</vt:lpstr>
      <vt:lpstr>Tutorial 13: Add Entry: Input</vt:lpstr>
      <vt:lpstr>Tutorial 13: Add Entry: Submit</vt:lpstr>
      <vt:lpstr>Tutorial 14: Delete record</vt:lpstr>
      <vt:lpstr>Tutorial 15: Update</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156</cp:revision>
  <dcterms:created xsi:type="dcterms:W3CDTF">2015-05-21T07:13:00Z</dcterms:created>
  <dcterms:modified xsi:type="dcterms:W3CDTF">2015-07-16T11:13:45Z</dcterms:modified>
</cp:coreProperties>
</file>